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21" r:id="rId2"/>
    <p:sldId id="320" r:id="rId3"/>
    <p:sldId id="319" r:id="rId4"/>
    <p:sldId id="332" r:id="rId5"/>
    <p:sldId id="331" r:id="rId6"/>
    <p:sldId id="322" r:id="rId7"/>
    <p:sldId id="323" r:id="rId8"/>
    <p:sldId id="328" r:id="rId9"/>
    <p:sldId id="329" r:id="rId10"/>
    <p:sldId id="330" r:id="rId11"/>
  </p:sldIdLst>
  <p:sldSz cx="9144000" cy="6858000" type="screen4x3"/>
  <p:notesSz cx="9144000" cy="6858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CC"/>
    <a:srgbClr val="008000"/>
    <a:srgbClr val="FF7C80"/>
    <a:srgbClr val="0000FF"/>
    <a:srgbClr val="CC0099"/>
    <a:srgbClr val="FF81DE"/>
    <a:srgbClr val="80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144B4A20-69F9-4A28-9C25-00A82B403574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88664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6737564-36C8-4EB0-9279-A414F7ED8D46}" type="datetimeFigureOut">
              <a:rPr lang="nl-NL" altLang="nl-NL"/>
              <a:pPr>
                <a:defRPr/>
              </a:pPr>
              <a:t>2-3-2016</a:t>
            </a:fld>
            <a:endParaRPr lang="nl-NL" alt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noProof="0" smtClean="0"/>
              <a:t>Click to edit Master text styles</a:t>
            </a:r>
          </a:p>
          <a:p>
            <a:pPr lvl="1"/>
            <a:r>
              <a:rPr lang="en-US" altLang="nl-NL" noProof="0" smtClean="0"/>
              <a:t>Second level</a:t>
            </a:r>
          </a:p>
          <a:p>
            <a:pPr lvl="2"/>
            <a:r>
              <a:rPr lang="en-US" altLang="nl-NL" noProof="0" smtClean="0"/>
              <a:t>Third level</a:t>
            </a:r>
          </a:p>
          <a:p>
            <a:pPr lvl="3"/>
            <a:r>
              <a:rPr lang="en-US" altLang="nl-NL" noProof="0" smtClean="0"/>
              <a:t>Fourth level</a:t>
            </a:r>
          </a:p>
          <a:p>
            <a:pPr lvl="4"/>
            <a:r>
              <a:rPr lang="en-US" altLang="nl-NL" noProof="0" smtClean="0"/>
              <a:t>Fifth level</a:t>
            </a:r>
            <a:endParaRPr lang="nl-NL" altLang="nl-NL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62D9E59-C035-4CD0-A58E-8BF6893AC0D6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700131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D8CE2-2E22-4846-A4D0-2C11589A46B5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0491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20457-AF0D-42B8-B687-B033E6768BF3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15541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306E-FB23-4416-89B1-E58EDB28C88B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83971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9E17F-CEE9-40CC-99FD-0BB7D1C4D73C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47458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942D9-1561-40CF-93C7-9BF2830B0402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5208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B004E-3529-4099-946C-132A8886ACD4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70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511F8-5350-43D5-A5F6-BB3341FB3AA4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4411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B619E-67D0-48D3-8EF5-934A61464DCD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45000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B349F-00DE-4137-9649-858099DF15CB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2709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CF5A9-C234-4AE0-8B86-432639B10189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67596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FFD68-812D-4E13-AD6C-3C9D2B0E9827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5857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24CC0-62C5-4120-B6A0-DD46382A88CE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2695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5781E-28BD-4AD2-85FA-3BB356D9DCAB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759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315D4551-6A48-4DC3-B9E5-7AE29D26E7FD}" type="slidenum">
              <a:rPr lang="nl-NL" altLang="nl-NL"/>
              <a:pPr>
                <a:defRPr/>
              </a:pPr>
              <a:t>‹#›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hZc-FRp9vUA&amp;list=FLATs9gRfUpRa4BgjtdoCRBA&amp;index=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jdelijke aanduiding voor tekst 1"/>
          <p:cNvSpPr>
            <a:spLocks noGrp="1"/>
          </p:cNvSpPr>
          <p:nvPr>
            <p:ph type="body" sz="half" idx="1"/>
          </p:nvPr>
        </p:nvSpPr>
        <p:spPr>
          <a:xfrm>
            <a:off x="457200" y="4365625"/>
            <a:ext cx="7931150" cy="17605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altLang="nl-NL" dirty="0" smtClean="0"/>
              <a:t>Aantekening over </a:t>
            </a:r>
            <a:r>
              <a:rPr lang="nl-NL" altLang="nl-NL" u="sng" dirty="0" smtClean="0"/>
              <a:t>anatomie lever</a:t>
            </a:r>
            <a:r>
              <a:rPr lang="nl-NL" altLang="nl-NL" dirty="0" smtClean="0"/>
              <a:t>:</a:t>
            </a:r>
            <a:br>
              <a:rPr lang="nl-NL" altLang="nl-NL" dirty="0" smtClean="0"/>
            </a:br>
            <a:r>
              <a:rPr lang="nl-NL" altLang="nl-NL" dirty="0" smtClean="0">
                <a:solidFill>
                  <a:srgbClr val="FF0000"/>
                </a:solidFill>
              </a:rPr>
              <a:t>Neem de bovenstaande schematische tekening over en vul de namen van de 5 ontbrekende structuren in. </a:t>
            </a:r>
          </a:p>
        </p:txBody>
      </p:sp>
      <p:sp>
        <p:nvSpPr>
          <p:cNvPr id="3075" name="Oval 2"/>
          <p:cNvSpPr>
            <a:spLocks noChangeArrowheads="1"/>
          </p:cNvSpPr>
          <p:nvPr/>
        </p:nvSpPr>
        <p:spPr bwMode="auto">
          <a:xfrm>
            <a:off x="5292725" y="2636838"/>
            <a:ext cx="431800" cy="50323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  <a:r>
              <a:rPr lang="nl-NL" altLang="nl-NL" i="1" dirty="0" smtClean="0">
                <a:solidFill>
                  <a:srgbClr val="FF0000"/>
                </a:solidFill>
              </a:rPr>
              <a:t> </a:t>
            </a:r>
            <a:endParaRPr lang="nl-NL" altLang="nl-NL" dirty="0" smtClean="0"/>
          </a:p>
        </p:txBody>
      </p:sp>
      <p:sp>
        <p:nvSpPr>
          <p:cNvPr id="3077" name="Rectangle 28"/>
          <p:cNvSpPr>
            <a:spLocks noChangeArrowheads="1"/>
          </p:cNvSpPr>
          <p:nvPr/>
        </p:nvSpPr>
        <p:spPr bwMode="auto">
          <a:xfrm>
            <a:off x="4932363" y="1412875"/>
            <a:ext cx="144462" cy="863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  <p:sp>
        <p:nvSpPr>
          <p:cNvPr id="3078" name="Rectangle 29"/>
          <p:cNvSpPr>
            <a:spLocks noChangeArrowheads="1"/>
          </p:cNvSpPr>
          <p:nvPr/>
        </p:nvSpPr>
        <p:spPr bwMode="auto">
          <a:xfrm>
            <a:off x="5435600" y="3141663"/>
            <a:ext cx="144463" cy="574675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  <p:sp>
        <p:nvSpPr>
          <p:cNvPr id="3079" name="Rectangle 30"/>
          <p:cNvSpPr>
            <a:spLocks noChangeArrowheads="1"/>
          </p:cNvSpPr>
          <p:nvPr/>
        </p:nvSpPr>
        <p:spPr bwMode="auto">
          <a:xfrm>
            <a:off x="5435600" y="1412875"/>
            <a:ext cx="144463" cy="8636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  <p:sp>
        <p:nvSpPr>
          <p:cNvPr id="3080" name="Rectangle 31"/>
          <p:cNvSpPr>
            <a:spLocks noChangeArrowheads="1"/>
          </p:cNvSpPr>
          <p:nvPr/>
        </p:nvSpPr>
        <p:spPr bwMode="auto">
          <a:xfrm>
            <a:off x="4932363" y="2708275"/>
            <a:ext cx="144462" cy="100806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altLang="nl-NL"/>
          </a:p>
        </p:txBody>
      </p:sp>
      <p:sp>
        <p:nvSpPr>
          <p:cNvPr id="3081" name="Line 32"/>
          <p:cNvSpPr>
            <a:spLocks noChangeShapeType="1"/>
          </p:cNvSpPr>
          <p:nvPr/>
        </p:nvSpPr>
        <p:spPr bwMode="auto">
          <a:xfrm>
            <a:off x="5003800" y="170021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082" name="Line 33"/>
          <p:cNvSpPr>
            <a:spLocks noChangeShapeType="1"/>
          </p:cNvSpPr>
          <p:nvPr/>
        </p:nvSpPr>
        <p:spPr bwMode="auto">
          <a:xfrm>
            <a:off x="5508625" y="32845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083" name="Line 34"/>
          <p:cNvSpPr>
            <a:spLocks noChangeShapeType="1"/>
          </p:cNvSpPr>
          <p:nvPr/>
        </p:nvSpPr>
        <p:spPr bwMode="auto">
          <a:xfrm>
            <a:off x="5508625" y="27082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084" name="Line 35"/>
          <p:cNvSpPr>
            <a:spLocks noChangeShapeType="1"/>
          </p:cNvSpPr>
          <p:nvPr/>
        </p:nvSpPr>
        <p:spPr bwMode="auto">
          <a:xfrm>
            <a:off x="5003800" y="29972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085" name="Line 36"/>
          <p:cNvSpPr>
            <a:spLocks noChangeShapeType="1"/>
          </p:cNvSpPr>
          <p:nvPr/>
        </p:nvSpPr>
        <p:spPr bwMode="auto">
          <a:xfrm>
            <a:off x="5508625" y="170021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086" name="AutoShape 37"/>
          <p:cNvSpPr>
            <a:spLocks/>
          </p:cNvSpPr>
          <p:nvPr/>
        </p:nvSpPr>
        <p:spPr bwMode="auto">
          <a:xfrm>
            <a:off x="6448425" y="1443038"/>
            <a:ext cx="1363663" cy="609600"/>
          </a:xfrm>
          <a:prstGeom prst="callout1">
            <a:avLst>
              <a:gd name="adj1" fmla="val 18750"/>
              <a:gd name="adj2" fmla="val -5588"/>
              <a:gd name="adj3" fmla="val 18750"/>
              <a:gd name="adj4" fmla="val -6891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/>
              <a:t>…</a:t>
            </a:r>
            <a:br>
              <a:rPr lang="nl-NL" altLang="nl-NL"/>
            </a:br>
            <a:r>
              <a:rPr lang="nl-NL" altLang="nl-NL"/>
              <a:t>(uit darm)</a:t>
            </a:r>
          </a:p>
        </p:txBody>
      </p:sp>
      <p:sp>
        <p:nvSpPr>
          <p:cNvPr id="3087" name="AutoShape 38"/>
          <p:cNvSpPr>
            <a:spLocks/>
          </p:cNvSpPr>
          <p:nvPr/>
        </p:nvSpPr>
        <p:spPr bwMode="auto">
          <a:xfrm>
            <a:off x="2771775" y="1443038"/>
            <a:ext cx="1584325" cy="401637"/>
          </a:xfrm>
          <a:prstGeom prst="callout1">
            <a:avLst>
              <a:gd name="adj1" fmla="val 28458"/>
              <a:gd name="adj2" fmla="val 104810"/>
              <a:gd name="adj3" fmla="val 28458"/>
              <a:gd name="adj4" fmla="val 1408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nl-NL" altLang="nl-NL"/>
              <a:t>…</a:t>
            </a:r>
          </a:p>
        </p:txBody>
      </p:sp>
      <p:sp>
        <p:nvSpPr>
          <p:cNvPr id="3088" name="AutoShape 39"/>
          <p:cNvSpPr>
            <a:spLocks/>
          </p:cNvSpPr>
          <p:nvPr/>
        </p:nvSpPr>
        <p:spPr bwMode="auto">
          <a:xfrm>
            <a:off x="6519863" y="2738438"/>
            <a:ext cx="1147762" cy="330200"/>
          </a:xfrm>
          <a:prstGeom prst="callout1">
            <a:avLst>
              <a:gd name="adj1" fmla="val 34616"/>
              <a:gd name="adj2" fmla="val -6639"/>
              <a:gd name="adj3" fmla="val 34616"/>
              <a:gd name="adj4" fmla="val -818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/>
              <a:t>…</a:t>
            </a:r>
          </a:p>
        </p:txBody>
      </p:sp>
      <p:sp>
        <p:nvSpPr>
          <p:cNvPr id="3089" name="AutoShape 40"/>
          <p:cNvSpPr>
            <a:spLocks/>
          </p:cNvSpPr>
          <p:nvPr/>
        </p:nvSpPr>
        <p:spPr bwMode="auto">
          <a:xfrm>
            <a:off x="6372225" y="3213100"/>
            <a:ext cx="2520950" cy="609600"/>
          </a:xfrm>
          <a:prstGeom prst="callout1">
            <a:avLst>
              <a:gd name="adj1" fmla="val 18750"/>
              <a:gd name="adj2" fmla="val -3023"/>
              <a:gd name="adj3" fmla="val 23699"/>
              <a:gd name="adj4" fmla="val -3425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sz="1600"/>
              <a:t>… (naar 12v-darm)</a:t>
            </a:r>
          </a:p>
        </p:txBody>
      </p:sp>
      <p:sp>
        <p:nvSpPr>
          <p:cNvPr id="3090" name="AutoShape 41"/>
          <p:cNvSpPr>
            <a:spLocks/>
          </p:cNvSpPr>
          <p:nvPr/>
        </p:nvSpPr>
        <p:spPr bwMode="auto">
          <a:xfrm>
            <a:off x="3132138" y="3314700"/>
            <a:ext cx="1147762" cy="330200"/>
          </a:xfrm>
          <a:prstGeom prst="callout1">
            <a:avLst>
              <a:gd name="adj1" fmla="val 34616"/>
              <a:gd name="adj2" fmla="val 106639"/>
              <a:gd name="adj3" fmla="val 34616"/>
              <a:gd name="adj4" fmla="val 16306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nl-NL" altLang="nl-NL"/>
              <a:t>…</a:t>
            </a:r>
          </a:p>
        </p:txBody>
      </p:sp>
      <p:sp>
        <p:nvSpPr>
          <p:cNvPr id="3091" name="Rectangle 42"/>
          <p:cNvSpPr>
            <a:spLocks noChangeArrowheads="1"/>
          </p:cNvSpPr>
          <p:nvPr/>
        </p:nvSpPr>
        <p:spPr bwMode="auto">
          <a:xfrm>
            <a:off x="4787900" y="2276475"/>
            <a:ext cx="1008063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/>
              <a:t>lever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539551" y="1443038"/>
            <a:ext cx="2664297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nl-NL" altLang="nl-NL" i="1" dirty="0" smtClean="0">
                <a:solidFill>
                  <a:srgbClr val="FF0000"/>
                </a:solidFill>
              </a:rPr>
              <a:t>Nodig: </a:t>
            </a:r>
          </a:p>
          <a:p>
            <a:r>
              <a:rPr lang="nl-NL" altLang="nl-NL" i="1" dirty="0" smtClean="0">
                <a:solidFill>
                  <a:srgbClr val="FF0000"/>
                </a:solidFill>
              </a:rPr>
              <a:t>pc met internet, oortjes, boek, </a:t>
            </a:r>
            <a:r>
              <a:rPr lang="nl-NL" altLang="nl-NL" i="1" dirty="0" err="1" smtClean="0">
                <a:solidFill>
                  <a:srgbClr val="FF0000"/>
                </a:solidFill>
              </a:rPr>
              <a:t>Binas</a:t>
            </a:r>
            <a:r>
              <a:rPr lang="nl-NL" altLang="nl-NL" i="1" dirty="0" smtClean="0">
                <a:solidFill>
                  <a:srgbClr val="FF0000"/>
                </a:solidFill>
              </a:rPr>
              <a:t>, aantekeningenschrift, pen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</a:p>
        </p:txBody>
      </p:sp>
      <p:sp>
        <p:nvSpPr>
          <p:cNvPr id="921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nl-NL" altLang="nl-NL" u="sng" dirty="0" smtClean="0"/>
              <a:t>Laatste opdracht:</a:t>
            </a:r>
            <a:endParaRPr lang="nl-NL" altLang="nl-NL" u="sng" dirty="0" smtClean="0"/>
          </a:p>
          <a:p>
            <a:pPr marL="0" indent="0">
              <a:buFontTx/>
              <a:buNone/>
            </a:pPr>
            <a:r>
              <a:rPr lang="nl-NL" altLang="nl-NL" dirty="0" smtClean="0">
                <a:solidFill>
                  <a:srgbClr val="FF0000"/>
                </a:solidFill>
              </a:rPr>
              <a:t>Ga alvast beginnen met je huiswerk.</a:t>
            </a:r>
            <a:endParaRPr lang="nl-NL" altLang="nl-NL" dirty="0" smtClean="0">
              <a:solidFill>
                <a:srgbClr val="FF0000"/>
              </a:solidFill>
            </a:endParaRPr>
          </a:p>
          <a:p>
            <a:pPr marL="0" indent="0">
              <a:buFontTx/>
              <a:buNone/>
            </a:pPr>
            <a:endParaRPr lang="nl-NL" altLang="nl-NL" dirty="0" smtClean="0"/>
          </a:p>
          <a:p>
            <a:pPr marL="0" indent="0">
              <a:buFontTx/>
              <a:buNone/>
            </a:pPr>
            <a:r>
              <a:rPr lang="nl-NL" altLang="nl-NL" u="sng" dirty="0" smtClean="0"/>
              <a:t>Huiswerk </a:t>
            </a:r>
            <a:r>
              <a:rPr lang="nl-NL" altLang="nl-NL" u="sng" dirty="0" smtClean="0"/>
              <a:t>dinsdag</a:t>
            </a:r>
            <a:r>
              <a:rPr lang="nl-NL" altLang="nl-NL" dirty="0" smtClean="0"/>
              <a:t>: </a:t>
            </a:r>
            <a:endParaRPr lang="nl-NL" altLang="nl-NL" dirty="0" smtClean="0"/>
          </a:p>
          <a:p>
            <a:pPr marL="0" indent="0">
              <a:buFontTx/>
              <a:buNone/>
            </a:pPr>
            <a:r>
              <a:rPr lang="nl-NL" altLang="nl-NL" dirty="0" smtClean="0"/>
              <a:t>maken Examentraining H6+5 (maak eerst die van H6 en daarna die van H5!)</a:t>
            </a:r>
          </a:p>
          <a:p>
            <a:pPr marL="0" indent="0">
              <a:buFontTx/>
              <a:buNone/>
            </a:pPr>
            <a:r>
              <a:rPr lang="nl-NL" altLang="nl-NL" dirty="0" smtClean="0"/>
              <a:t>- Binas meenemen!</a:t>
            </a:r>
            <a:endParaRPr lang="nl-NL" altLang="nl-NL" dirty="0" smtClean="0"/>
          </a:p>
        </p:txBody>
      </p:sp>
      <p:sp>
        <p:nvSpPr>
          <p:cNvPr id="2" name="Rechthoek 1"/>
          <p:cNvSpPr/>
          <p:nvPr/>
        </p:nvSpPr>
        <p:spPr>
          <a:xfrm>
            <a:off x="323528" y="3284984"/>
            <a:ext cx="7920880" cy="2376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</a:p>
        </p:txBody>
      </p:sp>
      <p:sp>
        <p:nvSpPr>
          <p:cNvPr id="409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nl-NL" altLang="nl-NL" sz="2600" u="sng" dirty="0" err="1" smtClean="0"/>
              <a:t>Binas</a:t>
            </a:r>
            <a:r>
              <a:rPr lang="nl-NL" altLang="nl-NL" sz="2600" dirty="0" smtClean="0"/>
              <a:t>.</a:t>
            </a:r>
            <a:r>
              <a:rPr lang="nl-NL" altLang="nl-NL" sz="2600" dirty="0" smtClean="0">
                <a:solidFill>
                  <a:srgbClr val="FF0000"/>
                </a:solidFill>
              </a:rPr>
              <a:t> </a:t>
            </a:r>
            <a:r>
              <a:rPr lang="nl-NL" altLang="nl-NL" sz="2600" dirty="0" smtClean="0"/>
              <a:t>Zoek in </a:t>
            </a:r>
            <a:r>
              <a:rPr lang="nl-NL" altLang="nl-NL" sz="2600" dirty="0" err="1" smtClean="0"/>
              <a:t>Binas</a:t>
            </a:r>
            <a:r>
              <a:rPr lang="nl-NL" altLang="nl-NL" sz="2600" dirty="0" smtClean="0"/>
              <a:t> de enige tabel op over de lever.</a:t>
            </a:r>
            <a:br>
              <a:rPr lang="nl-NL" altLang="nl-NL" sz="2600" dirty="0" smtClean="0"/>
            </a:br>
            <a:r>
              <a:rPr lang="nl-NL" altLang="nl-NL" sz="2600" dirty="0" smtClean="0">
                <a:solidFill>
                  <a:srgbClr val="FF0000"/>
                </a:solidFill>
              </a:rPr>
              <a:t>Meerkeuzevraag: Wat is er in deze tabel voor informatie te vinden over de lever?</a:t>
            </a:r>
          </a:p>
          <a:p>
            <a:pPr marL="914400" lvl="1" indent="-514350">
              <a:buFont typeface="+mj-lt"/>
              <a:buAutoNum type="alphaUcPeriod"/>
            </a:pPr>
            <a:r>
              <a:rPr lang="nl-NL" altLang="nl-NL" sz="2600" dirty="0">
                <a:solidFill>
                  <a:srgbClr val="FF0000"/>
                </a:solidFill>
              </a:rPr>
              <a:t>d</a:t>
            </a:r>
            <a:r>
              <a:rPr lang="nl-NL" altLang="nl-NL" sz="2600" dirty="0" smtClean="0">
                <a:solidFill>
                  <a:srgbClr val="FF0000"/>
                </a:solidFill>
              </a:rPr>
              <a:t>e anatomie (bouw) van een deeltje van de lever</a:t>
            </a:r>
          </a:p>
          <a:p>
            <a:pPr marL="914400" lvl="1" indent="-514350">
              <a:buFont typeface="+mj-lt"/>
              <a:buAutoNum type="alphaUcPeriod"/>
            </a:pPr>
            <a:r>
              <a:rPr lang="nl-NL" altLang="nl-NL" sz="2600" dirty="0">
                <a:solidFill>
                  <a:srgbClr val="FF0000"/>
                </a:solidFill>
              </a:rPr>
              <a:t>d</a:t>
            </a:r>
            <a:r>
              <a:rPr lang="nl-NL" altLang="nl-NL" sz="2600" dirty="0" smtClean="0">
                <a:solidFill>
                  <a:srgbClr val="FF0000"/>
                </a:solidFill>
              </a:rPr>
              <a:t>e functies van de lever</a:t>
            </a:r>
          </a:p>
          <a:p>
            <a:pPr marL="914400" lvl="1" indent="-514350">
              <a:buFont typeface="+mj-lt"/>
              <a:buAutoNum type="alphaUcPeriod"/>
            </a:pPr>
            <a:r>
              <a:rPr lang="nl-NL" altLang="nl-NL" sz="2600" dirty="0" smtClean="0">
                <a:solidFill>
                  <a:srgbClr val="FF0000"/>
                </a:solidFill>
              </a:rPr>
              <a:t>de in- en uitgangen van de lever</a:t>
            </a:r>
          </a:p>
          <a:p>
            <a:pPr marL="914400" lvl="1" indent="-514350">
              <a:buFont typeface="+mj-lt"/>
              <a:buAutoNum type="alphaUcPeriod"/>
            </a:pPr>
            <a:r>
              <a:rPr lang="nl-NL" altLang="nl-NL" sz="2600" dirty="0">
                <a:solidFill>
                  <a:srgbClr val="FF0000"/>
                </a:solidFill>
              </a:rPr>
              <a:t>d</a:t>
            </a:r>
            <a:r>
              <a:rPr lang="nl-NL" altLang="nl-NL" sz="2600" dirty="0" smtClean="0">
                <a:solidFill>
                  <a:srgbClr val="FF0000"/>
                </a:solidFill>
              </a:rPr>
              <a:t>e stoffen die de lever maakt</a:t>
            </a:r>
          </a:p>
          <a:p>
            <a:pPr marL="514350" indent="-514350">
              <a:buFont typeface="+mj-lt"/>
              <a:buAutoNum type="arabicPeriod" startAt="2"/>
            </a:pPr>
            <a:endParaRPr lang="nl-NL" altLang="nl-NL" sz="16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nl-NL" altLang="nl-NL" sz="2600" dirty="0" smtClean="0"/>
              <a:t>Zijn </a:t>
            </a:r>
            <a:r>
              <a:rPr lang="nl-NL" altLang="nl-NL" sz="2600" dirty="0" smtClean="0"/>
              <a:t>er Binas-tabellen waarin informatie te vinden is over gal? Zo ja, schrijf op welke nummers.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  <a:endParaRPr lang="nl-NL" altLang="nl-NL" sz="3600" i="1" dirty="0" smtClean="0">
              <a:solidFill>
                <a:srgbClr val="FF0000"/>
              </a:solidFill>
            </a:endParaRPr>
          </a:p>
        </p:txBody>
      </p:sp>
      <p:sp>
        <p:nvSpPr>
          <p:cNvPr id="2051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5500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nl-NL" altLang="nl-NL" dirty="0" smtClean="0"/>
              <a:t>Bekijk het </a:t>
            </a:r>
            <a:br>
              <a:rPr lang="nl-NL" altLang="nl-NL" dirty="0" smtClean="0"/>
            </a:br>
            <a:r>
              <a:rPr lang="nl-NL" altLang="nl-NL" dirty="0" smtClean="0"/>
              <a:t>filmpje </a:t>
            </a:r>
            <a:r>
              <a:rPr lang="nl-NL" altLang="nl-NL" dirty="0" smtClean="0">
                <a:sym typeface="Wingdings" pitchFamily="2" charset="2"/>
              </a:rPr>
              <a:t></a:t>
            </a:r>
            <a:r>
              <a:rPr lang="nl-NL" altLang="nl-NL" dirty="0" smtClean="0"/>
              <a:t/>
            </a:r>
            <a:br>
              <a:rPr lang="nl-NL" altLang="nl-NL" dirty="0" smtClean="0"/>
            </a:br>
            <a:r>
              <a:rPr lang="nl-NL" altLang="nl-NL" dirty="0" smtClean="0"/>
              <a:t>(tot 12:</a:t>
            </a:r>
            <a:r>
              <a:rPr lang="nl-NL" altLang="nl-NL" u="sng" dirty="0" smtClean="0"/>
              <a:t>05</a:t>
            </a:r>
            <a:r>
              <a:rPr lang="nl-NL" altLang="nl-NL" dirty="0" smtClean="0"/>
              <a:t> min.!).</a:t>
            </a:r>
          </a:p>
          <a:p>
            <a:pPr marL="514350" indent="-514350">
              <a:buFont typeface="+mj-lt"/>
              <a:buAutoNum type="arabicPeriod" startAt="4"/>
            </a:pPr>
            <a:endParaRPr lang="nl-NL" altLang="nl-NL" dirty="0" smtClean="0"/>
          </a:p>
          <a:p>
            <a:pPr marL="514350" indent="-514350">
              <a:buFont typeface="+mj-lt"/>
              <a:buAutoNum type="arabicPeriod" startAt="4"/>
            </a:pPr>
            <a:endParaRPr lang="nl-NL" altLang="nl-NL" dirty="0"/>
          </a:p>
          <a:p>
            <a:pPr marL="514350" indent="-514350">
              <a:buFont typeface="+mj-lt"/>
              <a:buAutoNum type="arabicPeriod" startAt="4"/>
            </a:pPr>
            <a:r>
              <a:rPr lang="nl-NL" altLang="nl-NL" dirty="0" smtClean="0"/>
              <a:t>Beantwoord in je schrift de vraag die de web-docent aan het eind stelt (bij 12:20): “</a:t>
            </a:r>
            <a:r>
              <a:rPr lang="nl-NL" altLang="nl-NL" dirty="0" smtClean="0">
                <a:solidFill>
                  <a:srgbClr val="FF0000"/>
                </a:solidFill>
              </a:rPr>
              <a:t>Wat zijn de 5 belangrijkste functies van de lever</a:t>
            </a:r>
            <a:r>
              <a:rPr lang="nl-NL" altLang="nl-NL" dirty="0" smtClean="0"/>
              <a:t>”, denk je?</a:t>
            </a:r>
          </a:p>
        </p:txBody>
      </p:sp>
      <p:pic>
        <p:nvPicPr>
          <p:cNvPr id="2053" name="Picture 5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5" t="12035" r="42572" b="53032"/>
          <a:stretch/>
        </p:blipFill>
        <p:spPr bwMode="auto">
          <a:xfrm>
            <a:off x="4308412" y="1556792"/>
            <a:ext cx="408001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nl-NL" sz="2200" u="sng" dirty="0" smtClean="0"/>
              <a:t>Meerkeuzevraag na filmpje: </a:t>
            </a:r>
            <a:br>
              <a:rPr lang="nl-NL" sz="2200" u="sng" dirty="0" smtClean="0"/>
            </a:br>
            <a:r>
              <a:rPr lang="nl-NL" sz="2200" dirty="0" smtClean="0"/>
              <a:t>Welke bewering is juist over de giftige afvalstof </a:t>
            </a:r>
            <a:r>
              <a:rPr lang="nl-NL" sz="2200" b="1" dirty="0" smtClean="0"/>
              <a:t>ureum</a:t>
            </a:r>
            <a:r>
              <a:rPr lang="nl-NL" sz="2200" dirty="0" smtClean="0"/>
              <a:t>?</a:t>
            </a:r>
          </a:p>
          <a:p>
            <a:pPr marL="914400" lvl="1" indent="-514350">
              <a:buFont typeface="+mj-lt"/>
              <a:buAutoNum type="alphaUcPeriod"/>
            </a:pPr>
            <a:r>
              <a:rPr lang="nl-NL" sz="2200" dirty="0" smtClean="0"/>
              <a:t>Ureum wordt geproduceerd en uitgescheiden door de lever (via gal).</a:t>
            </a:r>
          </a:p>
          <a:p>
            <a:pPr marL="914400" lvl="1" indent="-514350">
              <a:buFont typeface="+mj-lt"/>
              <a:buAutoNum type="alphaUcPeriod"/>
            </a:pPr>
            <a:r>
              <a:rPr lang="nl-NL" sz="2200" dirty="0" smtClean="0"/>
              <a:t>Ureum wordt geproduceerd door de lever, en uitgescheiden door de nieren (via urine).</a:t>
            </a:r>
          </a:p>
          <a:p>
            <a:pPr marL="914400" lvl="1" indent="-514350">
              <a:buFont typeface="+mj-lt"/>
              <a:buAutoNum type="alphaUcPeriod"/>
            </a:pPr>
            <a:r>
              <a:rPr lang="nl-NL" sz="2200" dirty="0" smtClean="0"/>
              <a:t>Ureum wordt geproduceerd en uitgescheiden door de nieren (via urine).</a:t>
            </a:r>
          </a:p>
          <a:p>
            <a:pPr marL="914400" lvl="1" indent="-514350">
              <a:buFont typeface="+mj-lt"/>
              <a:buAutoNum type="alphaUcPeriod"/>
            </a:pPr>
            <a:r>
              <a:rPr lang="nl-NL" sz="2200" dirty="0" smtClean="0"/>
              <a:t>Ureum wordt geproduceerd door de nieren, en uitgescheiden door de lever (via gal).</a:t>
            </a:r>
          </a:p>
          <a:p>
            <a:pPr marL="400050" lvl="1" indent="0">
              <a:buNone/>
            </a:pPr>
            <a:r>
              <a:rPr lang="nl-NL" sz="2200" u="sng" dirty="0" smtClean="0">
                <a:solidFill>
                  <a:srgbClr val="008000"/>
                </a:solidFill>
              </a:rPr>
              <a:t>Aantekening</a:t>
            </a:r>
            <a:r>
              <a:rPr lang="nl-NL" sz="2200" dirty="0" smtClean="0">
                <a:solidFill>
                  <a:srgbClr val="008000"/>
                </a:solidFill>
              </a:rPr>
              <a:t>: Als de lever aminozuren afbreekt/verbrandt, komt er energie uit vrij. Tijdens deze afbraak is de afvalstof ureum. Die wordt, via het bloed (leverader), naar de nieren gebracht, eruit gefilterd en via de urine uitgescheiden.</a:t>
            </a:r>
          </a:p>
        </p:txBody>
      </p:sp>
      <p:sp>
        <p:nvSpPr>
          <p:cNvPr id="4" name="Ovaal 3"/>
          <p:cNvSpPr/>
          <p:nvPr/>
        </p:nvSpPr>
        <p:spPr>
          <a:xfrm>
            <a:off x="755576" y="2996952"/>
            <a:ext cx="576064" cy="576064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676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</a:p>
        </p:txBody>
      </p:sp>
      <p:sp>
        <p:nvSpPr>
          <p:cNvPr id="409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altLang="nl-NL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nl-NL" altLang="nl-NL" dirty="0" smtClean="0"/>
              <a:t>Aantekening </a:t>
            </a:r>
            <a:r>
              <a:rPr lang="nl-NL" altLang="nl-NL" dirty="0" smtClean="0"/>
              <a:t>over </a:t>
            </a:r>
            <a:r>
              <a:rPr lang="nl-NL" altLang="nl-NL" u="sng" dirty="0" smtClean="0"/>
              <a:t>10 processen in de lever</a:t>
            </a:r>
            <a:r>
              <a:rPr lang="nl-NL" altLang="nl-NL" dirty="0" smtClean="0"/>
              <a:t>:</a:t>
            </a:r>
            <a:br>
              <a:rPr lang="nl-NL" altLang="nl-NL" dirty="0" smtClean="0"/>
            </a:br>
            <a:r>
              <a:rPr lang="nl-NL" altLang="nl-NL" dirty="0" smtClean="0">
                <a:solidFill>
                  <a:srgbClr val="FF0000"/>
                </a:solidFill>
              </a:rPr>
              <a:t>Neem de volgende 4 dia’s over in je schrift; een samenvatting van de functies van de lever.</a:t>
            </a:r>
          </a:p>
          <a:p>
            <a:pPr marL="0" indent="0">
              <a:buFontTx/>
              <a:buNone/>
            </a:pPr>
            <a:r>
              <a:rPr lang="nl-NL" altLang="nl-NL" sz="2400" dirty="0" smtClean="0">
                <a:solidFill>
                  <a:srgbClr val="FF0000"/>
                </a:solidFill>
              </a:rPr>
              <a:t>Noot: Ik weet het, printen of opslaan kan ook, maar zelf opschrijven = verwerken en onthouden! Aanrader dus.</a:t>
            </a:r>
          </a:p>
        </p:txBody>
      </p:sp>
    </p:spTree>
    <p:extLst>
      <p:ext uri="{BB962C8B-B14F-4D97-AF65-F5344CB8AC3E}">
        <p14:creationId xmlns:p14="http://schemas.microsoft.com/office/powerpoint/2010/main" val="352401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0825" y="1412875"/>
            <a:ext cx="8713788" cy="4713288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nl-NL" altLang="nl-NL" u="sng" dirty="0" smtClean="0"/>
              <a:t>10 Leverprocessen:</a:t>
            </a:r>
          </a:p>
          <a:p>
            <a:pPr marL="0" indent="0">
              <a:buFontTx/>
              <a:buAutoNum type="arabicPeriod"/>
            </a:pPr>
            <a:r>
              <a:rPr lang="nl-NL" altLang="nl-NL" dirty="0" smtClean="0">
                <a:solidFill>
                  <a:srgbClr val="7F7F7F"/>
                </a:solidFill>
              </a:rPr>
              <a:t>Regeling glucosespiegel </a:t>
            </a:r>
            <a:r>
              <a:rPr lang="nl-NL" altLang="nl-NL" dirty="0" smtClean="0">
                <a:solidFill>
                  <a:srgbClr val="7F7F7F"/>
                </a:solidFill>
              </a:rPr>
              <a:t>van het bloed</a:t>
            </a:r>
            <a:r>
              <a:rPr lang="nl-NL" altLang="nl-NL" dirty="0" smtClean="0">
                <a:solidFill>
                  <a:srgbClr val="7F7F7F"/>
                </a:solidFill>
              </a:rPr>
              <a:t>: omzetting glucose </a:t>
            </a: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naar</a:t>
            </a: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 </a:t>
            </a: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glycogeen (</a:t>
            </a:r>
            <a:r>
              <a:rPr lang="nl-NL" altLang="nl-NL" dirty="0" err="1" smtClean="0">
                <a:solidFill>
                  <a:srgbClr val="7F7F7F"/>
                </a:solidFill>
                <a:sym typeface="Wingdings" pitchFamily="2" charset="2"/>
              </a:rPr>
              <a:t>o.i.v</a:t>
            </a: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. </a:t>
            </a:r>
            <a:r>
              <a:rPr lang="nl-NL" altLang="nl-NL" b="1" dirty="0" smtClean="0">
                <a:solidFill>
                  <a:srgbClr val="7F7F7F"/>
                </a:solidFill>
                <a:sym typeface="Wingdings" pitchFamily="2" charset="2"/>
              </a:rPr>
              <a:t>insuline</a:t>
            </a: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) en andersom (</a:t>
            </a:r>
            <a:r>
              <a:rPr lang="nl-NL" altLang="nl-NL" dirty="0" err="1" smtClean="0">
                <a:solidFill>
                  <a:srgbClr val="7F7F7F"/>
                </a:solidFill>
                <a:sym typeface="Wingdings" pitchFamily="2" charset="2"/>
              </a:rPr>
              <a:t>o.i.v</a:t>
            </a: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. </a:t>
            </a:r>
            <a:r>
              <a:rPr lang="nl-NL" altLang="nl-NL" b="1" dirty="0" smtClean="0">
                <a:solidFill>
                  <a:srgbClr val="7F7F7F"/>
                </a:solidFill>
                <a:sym typeface="Wingdings" pitchFamily="2" charset="2"/>
              </a:rPr>
              <a:t>glucagon</a:t>
            </a: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).</a:t>
            </a:r>
            <a:endParaRPr lang="nl-NL" altLang="nl-NL" i="1" dirty="0" smtClean="0">
              <a:solidFill>
                <a:srgbClr val="7F7F7F"/>
              </a:solidFill>
              <a:sym typeface="Wingdings" pitchFamily="2" charset="2"/>
            </a:endParaRPr>
          </a:p>
          <a:p>
            <a:pPr marL="0" indent="0">
              <a:buFontTx/>
              <a:buAutoNum type="arabicPeriod"/>
            </a:pP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Regeling glucosespiegel </a:t>
            </a: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van het bloed</a:t>
            </a:r>
            <a:r>
              <a:rPr lang="nl-NL" altLang="nl-NL" dirty="0" smtClean="0">
                <a:solidFill>
                  <a:srgbClr val="7F7F7F"/>
                </a:solidFill>
                <a:sym typeface="Wingdings" pitchFamily="2" charset="2"/>
              </a:rPr>
              <a:t>: opslag van </a:t>
            </a:r>
            <a:r>
              <a:rPr lang="nl-NL" altLang="nl-NL" b="1" dirty="0" smtClean="0">
                <a:solidFill>
                  <a:srgbClr val="7F7F7F"/>
                </a:solidFill>
                <a:sym typeface="Wingdings" pitchFamily="2" charset="2"/>
              </a:rPr>
              <a:t>glycogeen.</a:t>
            </a:r>
          </a:p>
          <a:p>
            <a:pPr marL="0" indent="0">
              <a:buFontTx/>
              <a:buAutoNum type="arabicPeriod"/>
            </a:pPr>
            <a:r>
              <a:rPr lang="en-US" altLang="nl-NL" b="1" dirty="0" err="1" smtClean="0">
                <a:solidFill>
                  <a:srgbClr val="0000FF"/>
                </a:solidFill>
                <a:sym typeface="Wingdings" pitchFamily="2" charset="2"/>
              </a:rPr>
              <a:t>Maken</a:t>
            </a:r>
            <a:r>
              <a:rPr lang="en-US" altLang="nl-NL" b="1" dirty="0" smtClean="0">
                <a:solidFill>
                  <a:srgbClr val="0000FF"/>
                </a:solidFill>
                <a:sym typeface="Wingdings" pitchFamily="2" charset="2"/>
              </a:rPr>
              <a:t> van (</a:t>
            </a:r>
            <a:r>
              <a:rPr lang="en-US" altLang="nl-NL" b="1" dirty="0" err="1" smtClean="0">
                <a:solidFill>
                  <a:srgbClr val="0000FF"/>
                </a:solidFill>
                <a:sym typeface="Wingdings" pitchFamily="2" charset="2"/>
              </a:rPr>
              <a:t>andere</a:t>
            </a:r>
            <a:r>
              <a:rPr lang="en-US" altLang="nl-NL" b="1" dirty="0" smtClean="0">
                <a:solidFill>
                  <a:srgbClr val="0000FF"/>
                </a:solidFill>
                <a:sym typeface="Wingdings" pitchFamily="2" charset="2"/>
              </a:rPr>
              <a:t>) </a:t>
            </a:r>
            <a:r>
              <a:rPr lang="en-US" altLang="nl-NL" b="1" dirty="0" err="1" smtClean="0">
                <a:solidFill>
                  <a:srgbClr val="0000FF"/>
                </a:solidFill>
                <a:sym typeface="Wingdings" pitchFamily="2" charset="2"/>
              </a:rPr>
              <a:t>koolhydraten</a:t>
            </a:r>
            <a:r>
              <a:rPr lang="en-US" altLang="nl-NL" b="1" dirty="0" smtClean="0">
                <a:solidFill>
                  <a:srgbClr val="0000FF"/>
                </a:solidFill>
                <a:sym typeface="Wingdings" pitchFamily="2" charset="2"/>
              </a:rPr>
              <a:t>, </a:t>
            </a:r>
            <a:r>
              <a:rPr lang="en-US" altLang="nl-NL" b="1" dirty="0" err="1" smtClean="0">
                <a:solidFill>
                  <a:srgbClr val="0000FF"/>
                </a:solidFill>
                <a:sym typeface="Wingdings" pitchFamily="2" charset="2"/>
              </a:rPr>
              <a:t>eiwitten</a:t>
            </a:r>
            <a:r>
              <a:rPr lang="en-US" altLang="nl-NL" b="1" dirty="0" smtClean="0">
                <a:solidFill>
                  <a:srgbClr val="0000FF"/>
                </a:solidFill>
                <a:sym typeface="Wingdings" pitchFamily="2" charset="2"/>
              </a:rPr>
              <a:t> en </a:t>
            </a:r>
            <a:r>
              <a:rPr lang="en-US" altLang="nl-NL" b="1" dirty="0" err="1" smtClean="0">
                <a:solidFill>
                  <a:srgbClr val="0000FF"/>
                </a:solidFill>
                <a:sym typeface="Wingdings" pitchFamily="2" charset="2"/>
              </a:rPr>
              <a:t>vetten</a:t>
            </a:r>
            <a:endParaRPr lang="en-US" altLang="nl-NL" b="1" dirty="0" smtClean="0">
              <a:solidFill>
                <a:srgbClr val="0000FF"/>
              </a:solidFill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sz="half" idx="1"/>
          </p:nvPr>
        </p:nvSpPr>
        <p:spPr>
          <a:xfrm>
            <a:off x="250825" y="1412875"/>
            <a:ext cx="8713788" cy="4713288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nl-NL" altLang="nl-NL" sz="3600" u="sng" dirty="0" smtClean="0"/>
              <a:t>10 Leverprocessen</a:t>
            </a:r>
            <a:r>
              <a:rPr lang="nl-NL" altLang="nl-NL" sz="3600" dirty="0" smtClean="0"/>
              <a:t>:</a:t>
            </a:r>
          </a:p>
          <a:p>
            <a:pPr marL="0" indent="0">
              <a:buFontTx/>
              <a:buAutoNum type="arabicPeriod" startAt="4"/>
            </a:pPr>
            <a:r>
              <a:rPr lang="en-US" altLang="nl-NL" sz="3600" b="1" u="sng" dirty="0" err="1" smtClean="0">
                <a:solidFill>
                  <a:srgbClr val="008000"/>
                </a:solidFill>
                <a:sym typeface="Wingdings" pitchFamily="2" charset="2"/>
              </a:rPr>
              <a:t>Eiwitten</a:t>
            </a:r>
            <a:r>
              <a:rPr lang="en-US" altLang="nl-NL" sz="3600" b="1" u="sng" dirty="0" smtClean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altLang="nl-NL" sz="3600" b="1" u="sng" dirty="0" err="1" smtClean="0">
                <a:solidFill>
                  <a:srgbClr val="008000"/>
                </a:solidFill>
                <a:sym typeface="Wingdings" pitchFamily="2" charset="2"/>
              </a:rPr>
              <a:t>afbreken</a:t>
            </a:r>
            <a:r>
              <a:rPr lang="en-US" altLang="nl-NL" sz="3600" b="1" dirty="0">
                <a:solidFill>
                  <a:srgbClr val="008000"/>
                </a:solidFill>
                <a:sym typeface="Wingdings" pitchFamily="2" charset="2"/>
              </a:rPr>
              <a:t>,</a:t>
            </a:r>
            <a:r>
              <a:rPr lang="en-US" altLang="nl-NL" sz="3600" b="1" dirty="0" smtClean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nl-NL" altLang="nl-NL" sz="3600" dirty="0" smtClean="0">
                <a:solidFill>
                  <a:srgbClr val="008000"/>
                </a:solidFill>
                <a:sym typeface="Wingdings" pitchFamily="2" charset="2"/>
              </a:rPr>
              <a:t>daarbij komt ureum (giftig!</a:t>
            </a:r>
            <a:r>
              <a:rPr lang="en-US" altLang="nl-NL" sz="3600" dirty="0" smtClean="0">
                <a:solidFill>
                  <a:srgbClr val="008000"/>
                </a:solidFill>
                <a:sym typeface="Wingdings" pitchFamily="2" charset="2"/>
              </a:rPr>
              <a:t></a:t>
            </a:r>
            <a:r>
              <a:rPr lang="en-US" altLang="nl-NL" sz="3600" dirty="0" smtClean="0">
                <a:solidFill>
                  <a:srgbClr val="008000"/>
                </a:solidFill>
                <a:sym typeface="Wingdings" pitchFamily="2" charset="2"/>
              </a:rPr>
              <a:t>) </a:t>
            </a:r>
            <a:r>
              <a:rPr lang="en-US" altLang="nl-NL" sz="3600" dirty="0" err="1" smtClean="0">
                <a:solidFill>
                  <a:srgbClr val="008000"/>
                </a:solidFill>
                <a:sym typeface="Wingdings" pitchFamily="2" charset="2"/>
              </a:rPr>
              <a:t>bij</a:t>
            </a:r>
            <a:r>
              <a:rPr lang="en-US" altLang="nl-NL" sz="3600" dirty="0" smtClean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altLang="nl-NL" sz="3600" dirty="0" err="1" smtClean="0">
                <a:solidFill>
                  <a:srgbClr val="008000"/>
                </a:solidFill>
                <a:sym typeface="Wingdings" pitchFamily="2" charset="2"/>
              </a:rPr>
              <a:t>vrij</a:t>
            </a:r>
            <a:r>
              <a:rPr lang="en-US" altLang="nl-NL" sz="3600" dirty="0" smtClean="0">
                <a:solidFill>
                  <a:srgbClr val="008000"/>
                </a:solidFill>
                <a:sym typeface="Wingdings" pitchFamily="2" charset="2"/>
              </a:rPr>
              <a:t> (</a:t>
            </a:r>
            <a:r>
              <a:rPr lang="en-US" altLang="nl-NL" sz="3600" dirty="0" err="1" smtClean="0">
                <a:solidFill>
                  <a:srgbClr val="008000"/>
                </a:solidFill>
                <a:sym typeface="Wingdings" pitchFamily="2" charset="2"/>
              </a:rPr>
              <a:t>dat</a:t>
            </a:r>
            <a:r>
              <a:rPr lang="en-US" altLang="nl-NL" sz="3600" dirty="0" smtClean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altLang="nl-NL" sz="3600" dirty="0" err="1" smtClean="0">
                <a:solidFill>
                  <a:srgbClr val="008000"/>
                </a:solidFill>
                <a:sym typeface="Wingdings" pitchFamily="2" charset="2"/>
              </a:rPr>
              <a:t>plas</a:t>
            </a:r>
            <a:r>
              <a:rPr lang="en-US" altLang="nl-NL" sz="3600" dirty="0" smtClean="0">
                <a:solidFill>
                  <a:srgbClr val="008000"/>
                </a:solidFill>
                <a:sym typeface="Wingdings" pitchFamily="2" charset="2"/>
              </a:rPr>
              <a:t> je </a:t>
            </a:r>
            <a:r>
              <a:rPr lang="en-US" altLang="nl-NL" sz="3600" dirty="0" err="1" smtClean="0">
                <a:solidFill>
                  <a:srgbClr val="008000"/>
                </a:solidFill>
                <a:sym typeface="Wingdings" pitchFamily="2" charset="2"/>
              </a:rPr>
              <a:t>uit</a:t>
            </a:r>
            <a:r>
              <a:rPr lang="en-US" altLang="nl-NL" sz="3600" dirty="0" smtClean="0">
                <a:solidFill>
                  <a:srgbClr val="008000"/>
                </a:solidFill>
                <a:sym typeface="Wingdings" pitchFamily="2" charset="2"/>
              </a:rPr>
              <a:t>).</a:t>
            </a:r>
            <a:endParaRPr lang="en-US" altLang="nl-NL" sz="3600" dirty="0" smtClean="0">
              <a:solidFill>
                <a:srgbClr val="008000"/>
              </a:solidFill>
              <a:sym typeface="Wingdings" pitchFamily="2" charset="2"/>
            </a:endParaRPr>
          </a:p>
          <a:p>
            <a:pPr marL="0" indent="0">
              <a:buFontTx/>
              <a:buAutoNum type="arabicPeriod" startAt="4"/>
            </a:pPr>
            <a:r>
              <a:rPr lang="nl-NL" altLang="nl-NL" sz="3600" b="1" u="sng" dirty="0" smtClean="0">
                <a:solidFill>
                  <a:srgbClr val="008000"/>
                </a:solidFill>
              </a:rPr>
              <a:t>Trans</a:t>
            </a:r>
            <a:r>
              <a:rPr lang="nl-NL" altLang="nl-NL" sz="3600" b="1" dirty="0" smtClean="0">
                <a:solidFill>
                  <a:srgbClr val="008000"/>
                </a:solidFill>
              </a:rPr>
              <a:t>aminering:</a:t>
            </a:r>
            <a:r>
              <a:rPr lang="en-US" altLang="nl-NL" sz="3600" dirty="0" smtClean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altLang="nl-NL" sz="3600" dirty="0" err="1" smtClean="0">
                <a:solidFill>
                  <a:srgbClr val="008000"/>
                </a:solidFill>
                <a:sym typeface="Wingdings" pitchFamily="2" charset="2"/>
              </a:rPr>
              <a:t>essentiële</a:t>
            </a:r>
            <a:r>
              <a:rPr lang="en-US" altLang="nl-NL" sz="3600" dirty="0" smtClean="0">
                <a:solidFill>
                  <a:srgbClr val="008000"/>
                </a:solidFill>
                <a:sym typeface="Wingdings" pitchFamily="2" charset="2"/>
              </a:rPr>
              <a:t> a</a:t>
            </a:r>
            <a:r>
              <a:rPr lang="nl-NL" altLang="nl-NL" sz="3600" dirty="0" err="1" smtClean="0">
                <a:solidFill>
                  <a:srgbClr val="008000"/>
                </a:solidFill>
              </a:rPr>
              <a:t>minozuren</a:t>
            </a:r>
            <a:r>
              <a:rPr lang="nl-NL" altLang="nl-NL" sz="3600" dirty="0" smtClean="0">
                <a:solidFill>
                  <a:srgbClr val="008000"/>
                </a:solidFill>
              </a:rPr>
              <a:t> omzetten in andere aminozuren. </a:t>
            </a:r>
            <a:r>
              <a:rPr lang="nl-NL" altLang="nl-NL" sz="2400" dirty="0" smtClean="0">
                <a:solidFill>
                  <a:srgbClr val="008000"/>
                </a:solidFill>
              </a:rPr>
              <a:t>Zie Binas 67H onderaan “2</a:t>
            </a:r>
            <a:r>
              <a:rPr lang="nl-NL" altLang="nl-NL" sz="2400" dirty="0" smtClean="0">
                <a:solidFill>
                  <a:srgbClr val="008000"/>
                </a:solidFill>
                <a:sym typeface="Wingdings 3" pitchFamily="18" charset="2"/>
              </a:rPr>
              <a:t> voor mensen essentieel”.</a:t>
            </a:r>
            <a:endParaRPr lang="nl-NL" altLang="nl-NL" sz="3600" b="1" dirty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sz="half" idx="1"/>
          </p:nvPr>
        </p:nvSpPr>
        <p:spPr>
          <a:xfrm>
            <a:off x="250825" y="1412875"/>
            <a:ext cx="8713788" cy="4713288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nl-NL" altLang="nl-NL" u="sng" dirty="0" smtClean="0"/>
              <a:t>10 Leverprocessen</a:t>
            </a:r>
            <a:r>
              <a:rPr lang="nl-NL" altLang="nl-NL" dirty="0" smtClean="0"/>
              <a:t>:</a:t>
            </a:r>
          </a:p>
          <a:p>
            <a:pPr marL="0" indent="0">
              <a:buFontTx/>
              <a:buAutoNum type="arabicPeriod" startAt="6"/>
            </a:pPr>
            <a:r>
              <a:rPr lang="en-US" altLang="nl-NL" b="1" dirty="0" err="1" smtClean="0">
                <a:solidFill>
                  <a:srgbClr val="FFC000"/>
                </a:solidFill>
                <a:sym typeface="Wingdings" pitchFamily="2" charset="2"/>
              </a:rPr>
              <a:t>Lipogenese</a:t>
            </a:r>
            <a:r>
              <a:rPr lang="en-US" altLang="nl-NL" sz="2000" dirty="0" smtClean="0">
                <a:solidFill>
                  <a:srgbClr val="FFC000"/>
                </a:solidFill>
                <a:sym typeface="Wingdings" pitchFamily="2" charset="2"/>
              </a:rPr>
              <a:t> (</a:t>
            </a:r>
            <a:r>
              <a:rPr lang="en-US" altLang="nl-NL" sz="2000" dirty="0" err="1" smtClean="0">
                <a:solidFill>
                  <a:srgbClr val="FFC000"/>
                </a:solidFill>
                <a:sym typeface="Wingdings" pitchFamily="2" charset="2"/>
              </a:rPr>
              <a:t>betekent</a:t>
            </a:r>
            <a:r>
              <a:rPr lang="en-US" altLang="nl-NL" sz="2000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en-US" altLang="nl-NL" sz="2000" dirty="0" err="1" smtClean="0">
                <a:solidFill>
                  <a:srgbClr val="FFC000"/>
                </a:solidFill>
                <a:sym typeface="Wingdings" pitchFamily="2" charset="2"/>
              </a:rPr>
              <a:t>letterlijk</a:t>
            </a:r>
            <a:r>
              <a:rPr lang="en-US" altLang="nl-NL" sz="2000" dirty="0" smtClean="0">
                <a:solidFill>
                  <a:srgbClr val="FFC000"/>
                </a:solidFill>
                <a:sym typeface="Wingdings" pitchFamily="2" charset="2"/>
              </a:rPr>
              <a:t> ‘vet (</a:t>
            </a:r>
            <a:r>
              <a:rPr lang="en-US" altLang="nl-NL" sz="2000" dirty="0" err="1" smtClean="0">
                <a:solidFill>
                  <a:srgbClr val="FFC000"/>
                </a:solidFill>
                <a:sym typeface="Wingdings" pitchFamily="2" charset="2"/>
              </a:rPr>
              <a:t>lipo</a:t>
            </a:r>
            <a:r>
              <a:rPr lang="en-US" altLang="nl-NL" sz="2000" dirty="0" smtClean="0">
                <a:solidFill>
                  <a:srgbClr val="FFC000"/>
                </a:solidFill>
                <a:sym typeface="Wingdings" pitchFamily="2" charset="2"/>
              </a:rPr>
              <a:t>-) </a:t>
            </a:r>
            <a:r>
              <a:rPr lang="en-US" altLang="nl-NL" sz="2000" dirty="0" err="1" smtClean="0">
                <a:solidFill>
                  <a:srgbClr val="FFC000"/>
                </a:solidFill>
                <a:sym typeface="Wingdings" pitchFamily="2" charset="2"/>
              </a:rPr>
              <a:t>maken</a:t>
            </a:r>
            <a:r>
              <a:rPr lang="en-US" altLang="nl-NL" sz="2000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br>
              <a:rPr lang="en-US" altLang="nl-NL" sz="2000" dirty="0" smtClean="0">
                <a:solidFill>
                  <a:srgbClr val="FFC000"/>
                </a:solidFill>
                <a:sym typeface="Wingdings" pitchFamily="2" charset="2"/>
              </a:rPr>
            </a:br>
            <a:r>
              <a:rPr lang="en-US" altLang="nl-NL" sz="2000" dirty="0" smtClean="0">
                <a:solidFill>
                  <a:srgbClr val="FFC000"/>
                </a:solidFill>
                <a:sym typeface="Wingdings" pitchFamily="2" charset="2"/>
              </a:rPr>
              <a:t>(-</a:t>
            </a:r>
            <a:r>
              <a:rPr lang="en-US" altLang="nl-NL" sz="2000" dirty="0" err="1" smtClean="0">
                <a:solidFill>
                  <a:srgbClr val="FFC000"/>
                </a:solidFill>
                <a:sym typeface="Wingdings" pitchFamily="2" charset="2"/>
              </a:rPr>
              <a:t>genese</a:t>
            </a:r>
            <a:r>
              <a:rPr lang="en-US" altLang="nl-NL" sz="2000" dirty="0" smtClean="0">
                <a:solidFill>
                  <a:srgbClr val="FFC000"/>
                </a:solidFill>
                <a:sym typeface="Wingdings" pitchFamily="2" charset="2"/>
              </a:rPr>
              <a:t>)’</a:t>
            </a:r>
            <a:r>
              <a:rPr lang="en-US" altLang="nl-NL" b="1" dirty="0" smtClean="0">
                <a:solidFill>
                  <a:srgbClr val="FFC000"/>
                </a:solidFill>
                <a:sym typeface="Wingdings" pitchFamily="2" charset="2"/>
              </a:rPr>
              <a:t>: </a:t>
            </a:r>
            <a:r>
              <a:rPr lang="en-US" altLang="nl-NL" dirty="0" err="1" smtClean="0">
                <a:solidFill>
                  <a:srgbClr val="FFC000"/>
                </a:solidFill>
                <a:sym typeface="Wingdings" pitchFamily="2" charset="2"/>
              </a:rPr>
              <a:t>stoffen</a:t>
            </a:r>
            <a:r>
              <a:rPr lang="en-US" altLang="nl-NL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en-US" altLang="nl-NL" dirty="0" err="1" smtClean="0">
                <a:solidFill>
                  <a:srgbClr val="FFC000"/>
                </a:solidFill>
                <a:sym typeface="Wingdings" pitchFamily="2" charset="2"/>
              </a:rPr>
              <a:t>omzetten</a:t>
            </a:r>
            <a:r>
              <a:rPr lang="en-US" altLang="nl-NL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en-US" altLang="nl-NL" dirty="0" err="1" smtClean="0">
                <a:solidFill>
                  <a:srgbClr val="FFC000"/>
                </a:solidFill>
                <a:sym typeface="Wingdings" pitchFamily="2" charset="2"/>
              </a:rPr>
              <a:t>naar</a:t>
            </a:r>
            <a:r>
              <a:rPr lang="en-US" altLang="nl-NL" dirty="0" smtClean="0">
                <a:solidFill>
                  <a:srgbClr val="FFC000"/>
                </a:solidFill>
                <a:sym typeface="Wingdings" pitchFamily="2" charset="2"/>
              </a:rPr>
              <a:t> vet.</a:t>
            </a:r>
            <a:endParaRPr lang="en-US" altLang="nl-NL" b="1" dirty="0" smtClean="0">
              <a:solidFill>
                <a:srgbClr val="FFC000"/>
              </a:solidFill>
              <a:sym typeface="Wingdings" pitchFamily="2" charset="2"/>
            </a:endParaRPr>
          </a:p>
          <a:p>
            <a:pPr marL="0" indent="0">
              <a:buFontTx/>
              <a:buAutoNum type="arabicPeriod" startAt="7"/>
            </a:pPr>
            <a:r>
              <a:rPr lang="nl-NL" altLang="nl-NL" b="1" u="sng" dirty="0" err="1" smtClean="0">
                <a:solidFill>
                  <a:srgbClr val="FF0000"/>
                </a:solidFill>
              </a:rPr>
              <a:t>O</a:t>
            </a:r>
            <a:r>
              <a:rPr lang="nl-NL" altLang="nl-NL" b="1" u="sng" dirty="0" err="1" smtClean="0">
                <a:solidFill>
                  <a:srgbClr val="FF0000"/>
                </a:solidFill>
              </a:rPr>
              <a:t>ntgifting</a:t>
            </a:r>
            <a:r>
              <a:rPr lang="nl-NL" altLang="nl-NL" dirty="0" smtClean="0">
                <a:solidFill>
                  <a:srgbClr val="FF0000"/>
                </a:solidFill>
              </a:rPr>
              <a:t> </a:t>
            </a:r>
            <a:r>
              <a:rPr lang="nl-NL" altLang="nl-NL" dirty="0" smtClean="0">
                <a:solidFill>
                  <a:srgbClr val="FF0000"/>
                </a:solidFill>
              </a:rPr>
              <a:t/>
            </a:r>
            <a:br>
              <a:rPr lang="nl-NL" altLang="nl-NL" dirty="0" smtClean="0">
                <a:solidFill>
                  <a:srgbClr val="FF0000"/>
                </a:solidFill>
              </a:rPr>
            </a:br>
            <a:r>
              <a:rPr lang="nl-NL" altLang="nl-NL" dirty="0" smtClean="0">
                <a:solidFill>
                  <a:srgbClr val="FF0000"/>
                </a:solidFill>
              </a:rPr>
              <a:t>van o.a. alcohol dat giftig is!</a:t>
            </a:r>
            <a:r>
              <a:rPr lang="nl-NL" altLang="nl-NL" dirty="0" smtClean="0">
                <a:solidFill>
                  <a:srgbClr val="FF0000"/>
                </a:solidFill>
                <a:sym typeface="Wingdings" pitchFamily="2" charset="2"/>
              </a:rPr>
              <a:t></a:t>
            </a:r>
          </a:p>
          <a:p>
            <a:pPr marL="914400" lvl="1" indent="-514350"/>
            <a:r>
              <a:rPr lang="nl-NL" altLang="nl-NL" dirty="0" smtClean="0">
                <a:solidFill>
                  <a:srgbClr val="FF0000"/>
                </a:solidFill>
              </a:rPr>
              <a:t>Uitscheiden </a:t>
            </a:r>
            <a:r>
              <a:rPr lang="nl-NL" altLang="nl-NL" dirty="0" smtClean="0">
                <a:solidFill>
                  <a:srgbClr val="FF0000"/>
                </a:solidFill>
              </a:rPr>
              <a:t>via: adem (dat ruik je), urine, zweet, lever</a:t>
            </a:r>
            <a:r>
              <a:rPr lang="nl-NL" altLang="nl-NL" dirty="0" smtClean="0">
                <a:solidFill>
                  <a:srgbClr val="FF0000"/>
                </a:solidFill>
              </a:rPr>
              <a:t>!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nl-NL" altLang="nl-NL" b="1" dirty="0">
                <a:solidFill>
                  <a:srgbClr val="800000"/>
                </a:solidFill>
              </a:rPr>
              <a:t>Stollingsfactoren </a:t>
            </a:r>
            <a:r>
              <a:rPr lang="nl-NL" altLang="nl-NL" dirty="0">
                <a:solidFill>
                  <a:srgbClr val="800000"/>
                </a:solidFill>
              </a:rPr>
              <a:t>maken</a:t>
            </a:r>
            <a:r>
              <a:rPr lang="nl-NL" altLang="nl-NL" b="1" dirty="0">
                <a:solidFill>
                  <a:srgbClr val="800000"/>
                </a:solidFill>
              </a:rPr>
              <a:t> </a:t>
            </a:r>
            <a:r>
              <a:rPr lang="nl-NL" altLang="nl-NL" sz="2800" dirty="0" smtClean="0">
                <a:solidFill>
                  <a:srgbClr val="800000"/>
                </a:solidFill>
              </a:rPr>
              <a:t>(kijk in Binas </a:t>
            </a:r>
            <a:r>
              <a:rPr lang="nl-NL" altLang="nl-NL" sz="2800" dirty="0">
                <a:solidFill>
                  <a:srgbClr val="800000"/>
                </a:solidFill>
              </a:rPr>
              <a:t>84O)</a:t>
            </a:r>
            <a:endParaRPr lang="nl-NL" altLang="nl-NL" dirty="0">
              <a:solidFill>
                <a:srgbClr val="800000"/>
              </a:solidFill>
            </a:endParaRPr>
          </a:p>
          <a:p>
            <a:pPr marL="514350" indent="-514350"/>
            <a:endParaRPr lang="nl-NL" altLang="nl-NL" dirty="0" smtClean="0">
              <a:solidFill>
                <a:srgbClr val="FF0000"/>
              </a:solidFill>
              <a:sym typeface="Wingdings 3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i="1" dirty="0" smtClean="0">
                <a:solidFill>
                  <a:srgbClr val="7030A0"/>
                </a:solidFill>
              </a:rPr>
              <a:t>4H ICT-les </a:t>
            </a:r>
            <a:r>
              <a:rPr lang="nl-NL" altLang="nl-NL" dirty="0" smtClean="0"/>
              <a:t>6.5 Lever</a:t>
            </a:r>
          </a:p>
        </p:txBody>
      </p:sp>
      <p:sp>
        <p:nvSpPr>
          <p:cNvPr id="8195" name="Tijdelijke aanduiding voor inhoud 5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nl-NL" altLang="nl-NL" u="sng" dirty="0" smtClean="0"/>
              <a:t>10 Leverprocessen</a:t>
            </a:r>
            <a:r>
              <a:rPr lang="nl-NL" altLang="nl-NL" dirty="0" smtClean="0"/>
              <a:t>: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nl-NL" altLang="nl-NL" b="1" dirty="0" smtClean="0">
                <a:solidFill>
                  <a:srgbClr val="008000"/>
                </a:solidFill>
              </a:rPr>
              <a:t>Gal </a:t>
            </a:r>
            <a:r>
              <a:rPr lang="nl-NL" altLang="nl-NL" dirty="0" smtClean="0">
                <a:solidFill>
                  <a:srgbClr val="008000"/>
                </a:solidFill>
              </a:rPr>
              <a:t>maken, wat overigens giftig is 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; </a:t>
            </a:r>
            <a:r>
              <a:rPr lang="nl-NL" altLang="nl-NL" sz="2400" dirty="0" smtClean="0">
                <a:solidFill>
                  <a:srgbClr val="008000"/>
                </a:solidFill>
                <a:sym typeface="Wingdings" pitchFamily="2" charset="2"/>
              </a:rPr>
              <a:t>roofdieren eten het darmstelsel van hun prooi </a:t>
            </a:r>
            <a:r>
              <a:rPr lang="nl-NL" altLang="nl-NL" sz="2400" dirty="0" smtClean="0">
                <a:solidFill>
                  <a:srgbClr val="008000"/>
                </a:solidFill>
                <a:sym typeface="Wingdings" pitchFamily="2" charset="2"/>
              </a:rPr>
              <a:t>daarom niet </a:t>
            </a:r>
            <a:r>
              <a:rPr lang="nl-NL" altLang="nl-NL" sz="2400" dirty="0" smtClean="0">
                <a:solidFill>
                  <a:srgbClr val="008000"/>
                </a:solidFill>
                <a:sym typeface="Wingdings" pitchFamily="2" charset="2"/>
              </a:rPr>
              <a:t>op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. </a:t>
            </a:r>
            <a:b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</a:b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Gal </a:t>
            </a:r>
            <a:r>
              <a:rPr lang="nl-NL" altLang="nl-NL" b="1" dirty="0" smtClean="0">
                <a:solidFill>
                  <a:srgbClr val="008000"/>
                </a:solidFill>
              </a:rPr>
              <a:t>emulgeert</a:t>
            </a:r>
            <a:r>
              <a:rPr lang="nl-NL" altLang="nl-NL" dirty="0" smtClean="0">
                <a:solidFill>
                  <a:srgbClr val="008000"/>
                </a:solidFill>
              </a:rPr>
              <a:t> vetten </a:t>
            </a:r>
            <a:r>
              <a:rPr lang="nl-NL" altLang="nl-NL" sz="2800" dirty="0" smtClean="0">
                <a:solidFill>
                  <a:srgbClr val="008000"/>
                </a:solidFill>
              </a:rPr>
              <a:t>(=kleine druppeltjes van maken)</a:t>
            </a:r>
            <a:endParaRPr lang="nl-NL" altLang="nl-NL" dirty="0" smtClean="0">
              <a:solidFill>
                <a:srgbClr val="008000"/>
              </a:solidFill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nl-NL" altLang="nl-NL" b="1" dirty="0" smtClean="0">
                <a:solidFill>
                  <a:srgbClr val="008000"/>
                </a:solidFill>
                <a:sym typeface="Wingdings" pitchFamily="2" charset="2"/>
              </a:rPr>
              <a:t>Afbraak </a:t>
            </a:r>
            <a:r>
              <a:rPr lang="nl-NL" altLang="nl-NL" b="1" dirty="0" smtClean="0">
                <a:solidFill>
                  <a:srgbClr val="008000"/>
                </a:solidFill>
                <a:sym typeface="Wingdings" pitchFamily="2" charset="2"/>
              </a:rPr>
              <a:t>hemoglobine, 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naar 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o.a. Fe</a:t>
            </a:r>
            <a:r>
              <a:rPr lang="nl-NL" altLang="nl-NL" baseline="30000" dirty="0" smtClean="0">
                <a:solidFill>
                  <a:srgbClr val="008000"/>
                </a:solidFill>
                <a:sym typeface="Wingdings" pitchFamily="2" charset="2"/>
              </a:rPr>
              <a:t>2+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en </a:t>
            </a:r>
            <a:r>
              <a:rPr lang="nl-NL" altLang="nl-NL" b="1" dirty="0" smtClean="0">
                <a:solidFill>
                  <a:srgbClr val="008000"/>
                </a:solidFill>
                <a:sym typeface="Wingdings" pitchFamily="2" charset="2"/>
              </a:rPr>
              <a:t>bilirubine</a:t>
            </a:r>
            <a:r>
              <a:rPr lang="nl-NL" altLang="nl-NL" b="1" dirty="0" smtClean="0">
                <a:solidFill>
                  <a:srgbClr val="008000"/>
                </a:solidFill>
                <a:sym typeface="Wingdings" pitchFamily="2" charset="2"/>
              </a:rPr>
              <a:t>. 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Fe</a:t>
            </a:r>
            <a:r>
              <a:rPr lang="nl-NL" altLang="nl-NL" baseline="30000" dirty="0" smtClean="0">
                <a:solidFill>
                  <a:srgbClr val="008000"/>
                </a:solidFill>
                <a:sym typeface="Wingdings" pitchFamily="2" charset="2"/>
              </a:rPr>
              <a:t>2+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 wordt gerecycled. Bilirubine 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(is geel en) wordt 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uitgescheiden met </a:t>
            </a:r>
            <a:r>
              <a:rPr lang="nl-NL" altLang="nl-NL" b="1" dirty="0" smtClean="0">
                <a:solidFill>
                  <a:srgbClr val="008000"/>
                </a:solidFill>
                <a:sym typeface="Wingdings" pitchFamily="2" charset="2"/>
              </a:rPr>
              <a:t>gal</a:t>
            </a:r>
            <a:r>
              <a:rPr lang="nl-NL" altLang="nl-NL" dirty="0" smtClean="0">
                <a:solidFill>
                  <a:srgbClr val="008000"/>
                </a:solidFill>
                <a:sym typeface="Wingdings" pitchFamily="2" charset="2"/>
              </a:rPr>
              <a:t> (dat daardoor geelgroene kleur krijgt).</a:t>
            </a:r>
            <a:endParaRPr lang="nl-NL" altLang="nl-NL" sz="2000" dirty="0" smtClean="0">
              <a:solidFill>
                <a:srgbClr val="008000"/>
              </a:solidFill>
              <a:sym typeface="Wingdings" pitchFamily="2" charset="2"/>
            </a:endParaRPr>
          </a:p>
          <a:p>
            <a:pPr marL="0" indent="0">
              <a:buFontTx/>
              <a:buNone/>
            </a:pPr>
            <a:endParaRPr lang="nl-NL" alt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253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Standaardontwerp</vt:lpstr>
      <vt:lpstr>4H ICT-les 6.5 Lever </vt:lpstr>
      <vt:lpstr>4H ICT-les 6.5 Lever</vt:lpstr>
      <vt:lpstr>4H ICT-les 6.5 Lever</vt:lpstr>
      <vt:lpstr>4H ICT-les 6.5 Lever</vt:lpstr>
      <vt:lpstr>4H ICT-les 6.5 Lever</vt:lpstr>
      <vt:lpstr>4H ICT-les 6.5 Lever</vt:lpstr>
      <vt:lpstr>4H ICT-les 6.5 Lever</vt:lpstr>
      <vt:lpstr>4H ICT-les 6.5 Lever</vt:lpstr>
      <vt:lpstr>4H ICT-les 6.5 Lever</vt:lpstr>
      <vt:lpstr>4H ICT-les 6.5 Lever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Homeostase:  longen, lever en nieren</dc:title>
  <dc:creator>Claudia Schoester</dc:creator>
  <cp:lastModifiedBy>Claudia</cp:lastModifiedBy>
  <cp:revision>120</cp:revision>
  <dcterms:created xsi:type="dcterms:W3CDTF">2010-10-28T19:34:16Z</dcterms:created>
  <dcterms:modified xsi:type="dcterms:W3CDTF">2016-03-02T20:34:13Z</dcterms:modified>
</cp:coreProperties>
</file>